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Montserrat Bold" panose="00000800000000000000" pitchFamily="2" charset="0"/>
      <p:bold r:id="rId10"/>
    </p:embeddedFont>
    <p:embeddedFont>
      <p:font typeface="Montserrat Medium" panose="020F0502020204030204" pitchFamily="2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6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7458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2776061"/>
            <a:ext cx="7514511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Amazon YTD Sales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35660" y="3810714"/>
            <a:ext cx="7645479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This presentation provides an in-depth analysis of Amazon's year-to-date sales performance. We will explore key metrics, identify trends, and outline strategies for future growth.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6235660" y="5094923"/>
            <a:ext cx="342543" cy="342543"/>
          </a:xfrm>
          <a:prstGeom prst="roundRect">
            <a:avLst>
              <a:gd name="adj" fmla="val 26691789"/>
            </a:avLst>
          </a:prstGeom>
          <a:solidFill>
            <a:srgbClr val="6D5CD8"/>
          </a:solidFill>
          <a:ln w="7620">
            <a:solidFill>
              <a:srgbClr val="38383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36625" y="5217438"/>
            <a:ext cx="140613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KP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685240" y="5078849"/>
            <a:ext cx="2406491" cy="374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by Kaviya  Prabha</a:t>
            </a:r>
            <a:endParaRPr lang="en-US" sz="21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6E0837-8E5C-8D20-C71F-84E121929120}"/>
              </a:ext>
            </a:extLst>
          </p:cNvPr>
          <p:cNvSpPr/>
          <p:nvPr/>
        </p:nvSpPr>
        <p:spPr>
          <a:xfrm>
            <a:off x="12790450" y="7738946"/>
            <a:ext cx="1694984" cy="356839"/>
          </a:xfrm>
          <a:prstGeom prst="rect">
            <a:avLst/>
          </a:prstGeom>
          <a:solidFill>
            <a:srgbClr val="A7616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115" y="571262"/>
            <a:ext cx="4986099" cy="623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Project Objectives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15" y="1685211"/>
            <a:ext cx="6360081" cy="435161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50825" y="1685211"/>
            <a:ext cx="420648" cy="420648"/>
          </a:xfrm>
          <a:prstGeom prst="roundRect">
            <a:avLst>
              <a:gd name="adj" fmla="val 6668"/>
            </a:avLst>
          </a:prstGeom>
          <a:solidFill>
            <a:srgbClr val="4D1529"/>
          </a:solidFill>
          <a:ln/>
        </p:spPr>
      </p:sp>
      <p:sp>
        <p:nvSpPr>
          <p:cNvPr id="5" name="Text 2"/>
          <p:cNvSpPr/>
          <p:nvPr/>
        </p:nvSpPr>
        <p:spPr>
          <a:xfrm>
            <a:off x="8158401" y="1749385"/>
            <a:ext cx="2493050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Evaluate YTD Sales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8158401" y="2247900"/>
            <a:ext cx="5752505" cy="5981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Assess overall revenue performance from January 1st to the current date.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7550825" y="3219926"/>
            <a:ext cx="420648" cy="420648"/>
          </a:xfrm>
          <a:prstGeom prst="roundRect">
            <a:avLst>
              <a:gd name="adj" fmla="val 6668"/>
            </a:avLst>
          </a:prstGeom>
          <a:solidFill>
            <a:srgbClr val="4D1529"/>
          </a:solidFill>
          <a:ln/>
        </p:spPr>
      </p:sp>
      <p:sp>
        <p:nvSpPr>
          <p:cNvPr id="8" name="Text 5"/>
          <p:cNvSpPr/>
          <p:nvPr/>
        </p:nvSpPr>
        <p:spPr>
          <a:xfrm>
            <a:off x="8158401" y="3284101"/>
            <a:ext cx="3091577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Analyze Company Growth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8158401" y="3782616"/>
            <a:ext cx="5752505" cy="5981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Understand growth trajectories and identify key drivers of expansion.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550825" y="4754642"/>
            <a:ext cx="420648" cy="420648"/>
          </a:xfrm>
          <a:prstGeom prst="roundRect">
            <a:avLst>
              <a:gd name="adj" fmla="val 6668"/>
            </a:avLst>
          </a:prstGeom>
          <a:solidFill>
            <a:srgbClr val="4D1529"/>
          </a:solidFill>
          <a:ln/>
        </p:spPr>
      </p:sp>
      <p:sp>
        <p:nvSpPr>
          <p:cNvPr id="11" name="Text 8"/>
          <p:cNvSpPr/>
          <p:nvPr/>
        </p:nvSpPr>
        <p:spPr>
          <a:xfrm>
            <a:off x="8158401" y="4818817"/>
            <a:ext cx="2865358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Identify Product Trends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8158401" y="5317331"/>
            <a:ext cx="5752505" cy="5981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Pinpoint products with upward or downward sales momentum.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7550825" y="6289358"/>
            <a:ext cx="420648" cy="420648"/>
          </a:xfrm>
          <a:prstGeom prst="roundRect">
            <a:avLst>
              <a:gd name="adj" fmla="val 6668"/>
            </a:avLst>
          </a:prstGeom>
          <a:solidFill>
            <a:srgbClr val="4D1529"/>
          </a:solidFill>
          <a:ln/>
        </p:spPr>
      </p:sp>
      <p:sp>
        <p:nvSpPr>
          <p:cNvPr id="14" name="Text 11"/>
          <p:cNvSpPr/>
          <p:nvPr/>
        </p:nvSpPr>
        <p:spPr>
          <a:xfrm>
            <a:off x="8158401" y="6353532"/>
            <a:ext cx="2572226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Mitigate Future Risks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8158401" y="6852047"/>
            <a:ext cx="5752505" cy="5981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Develop data-driven strategies to reduce potential risks in upcoming years.</a:t>
            </a:r>
            <a:endParaRPr lang="en-US" sz="14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FB11A9-EA9C-AB23-8581-61B4F1204F8E}"/>
              </a:ext>
            </a:extLst>
          </p:cNvPr>
          <p:cNvSpPr/>
          <p:nvPr/>
        </p:nvSpPr>
        <p:spPr>
          <a:xfrm>
            <a:off x="12790450" y="7772399"/>
            <a:ext cx="1694984" cy="356839"/>
          </a:xfrm>
          <a:prstGeom prst="rect">
            <a:avLst/>
          </a:prstGeom>
          <a:solidFill>
            <a:srgbClr val="A7616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1099899"/>
            <a:ext cx="6933724" cy="642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Key Performance Indicators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35660" y="2031206"/>
            <a:ext cx="7645479" cy="1130141"/>
          </a:xfrm>
          <a:prstGeom prst="roundRect">
            <a:avLst>
              <a:gd name="adj" fmla="val 2558"/>
            </a:avLst>
          </a:prstGeom>
          <a:solidFill>
            <a:srgbClr val="4D1529"/>
          </a:solidFill>
          <a:ln/>
        </p:spPr>
      </p:sp>
      <p:sp>
        <p:nvSpPr>
          <p:cNvPr id="5" name="Text 2"/>
          <p:cNvSpPr/>
          <p:nvPr/>
        </p:nvSpPr>
        <p:spPr>
          <a:xfrm>
            <a:off x="6428303" y="2223849"/>
            <a:ext cx="256913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YTD Sales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28303" y="2660571"/>
            <a:ext cx="7260193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Monitor cumulative year-to-date revenue to gauge overall performance.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235660" y="3353991"/>
            <a:ext cx="7645479" cy="1130141"/>
          </a:xfrm>
          <a:prstGeom prst="roundRect">
            <a:avLst>
              <a:gd name="adj" fmla="val 2558"/>
            </a:avLst>
          </a:prstGeom>
          <a:solidFill>
            <a:srgbClr val="4D1529"/>
          </a:solidFill>
          <a:ln/>
        </p:spPr>
      </p:sp>
      <p:sp>
        <p:nvSpPr>
          <p:cNvPr id="8" name="Text 5"/>
          <p:cNvSpPr/>
          <p:nvPr/>
        </p:nvSpPr>
        <p:spPr>
          <a:xfrm>
            <a:off x="6428303" y="3546634"/>
            <a:ext cx="256913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QTD Sales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428303" y="3983355"/>
            <a:ext cx="7260193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Track quarterly sales figures for short-term trend identification.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235660" y="4676775"/>
            <a:ext cx="7645479" cy="1130141"/>
          </a:xfrm>
          <a:prstGeom prst="roundRect">
            <a:avLst>
              <a:gd name="adj" fmla="val 2558"/>
            </a:avLst>
          </a:prstGeom>
          <a:solidFill>
            <a:srgbClr val="4D1529"/>
          </a:solidFill>
          <a:ln/>
        </p:spPr>
      </p:sp>
      <p:sp>
        <p:nvSpPr>
          <p:cNvPr id="11" name="Text 8"/>
          <p:cNvSpPr/>
          <p:nvPr/>
        </p:nvSpPr>
        <p:spPr>
          <a:xfrm>
            <a:off x="6428303" y="4869418"/>
            <a:ext cx="256913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YTD Products Sold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428303" y="5306139"/>
            <a:ext cx="7260193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Analyze the total number of items sold to understand product movement.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235660" y="5999559"/>
            <a:ext cx="7645479" cy="1130141"/>
          </a:xfrm>
          <a:prstGeom prst="roundRect">
            <a:avLst>
              <a:gd name="adj" fmla="val 2558"/>
            </a:avLst>
          </a:prstGeom>
          <a:solidFill>
            <a:srgbClr val="4D1529"/>
          </a:solidFill>
          <a:ln/>
        </p:spPr>
      </p:sp>
      <p:sp>
        <p:nvSpPr>
          <p:cNvPr id="14" name="Text 11"/>
          <p:cNvSpPr/>
          <p:nvPr/>
        </p:nvSpPr>
        <p:spPr>
          <a:xfrm>
            <a:off x="6428303" y="6192203"/>
            <a:ext cx="256913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YTD Reviews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428303" y="6628924"/>
            <a:ext cx="7260193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Assess customer feedback and satisfaction through cumulative reviews.</a:t>
            </a:r>
            <a:endParaRPr lang="en-US" sz="15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EAB133-C562-8595-F7C7-BA7AC4B69B98}"/>
              </a:ext>
            </a:extLst>
          </p:cNvPr>
          <p:cNvSpPr/>
          <p:nvPr/>
        </p:nvSpPr>
        <p:spPr>
          <a:xfrm>
            <a:off x="12790450" y="7750097"/>
            <a:ext cx="1694984" cy="356839"/>
          </a:xfrm>
          <a:prstGeom prst="rect">
            <a:avLst/>
          </a:prstGeom>
          <a:solidFill>
            <a:srgbClr val="A7616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618768"/>
            <a:ext cx="8645366" cy="678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Data Visualization Requirements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749260" y="1703546"/>
            <a:ext cx="457557" cy="457557"/>
          </a:xfrm>
          <a:prstGeom prst="roundRect">
            <a:avLst>
              <a:gd name="adj" fmla="val 6668"/>
            </a:avLst>
          </a:prstGeom>
          <a:solidFill>
            <a:srgbClr val="4D1529"/>
          </a:solidFill>
          <a:ln/>
        </p:spPr>
      </p:sp>
      <p:sp>
        <p:nvSpPr>
          <p:cNvPr id="4" name="Text 2"/>
          <p:cNvSpPr/>
          <p:nvPr/>
        </p:nvSpPr>
        <p:spPr>
          <a:xfrm>
            <a:off x="1410176" y="1773436"/>
            <a:ext cx="2807851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Monthly Sales Trends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1410176" y="2234327"/>
            <a:ext cx="12470963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Line chart to visualize YTD sales by month for seasonal patterns.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49260" y="2966323"/>
            <a:ext cx="457557" cy="457557"/>
          </a:xfrm>
          <a:prstGeom prst="roundRect">
            <a:avLst>
              <a:gd name="adj" fmla="val 6668"/>
            </a:avLst>
          </a:prstGeom>
          <a:solidFill>
            <a:srgbClr val="4D1529"/>
          </a:solidFill>
          <a:ln/>
        </p:spPr>
      </p:sp>
      <p:sp>
        <p:nvSpPr>
          <p:cNvPr id="7" name="Text 5"/>
          <p:cNvSpPr/>
          <p:nvPr/>
        </p:nvSpPr>
        <p:spPr>
          <a:xfrm>
            <a:off x="1410176" y="3036213"/>
            <a:ext cx="2715697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Weekly Performance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410176" y="3497104"/>
            <a:ext cx="12470963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Column chart to display YTD sales by week for short-term insights.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49260" y="4229100"/>
            <a:ext cx="457557" cy="457557"/>
          </a:xfrm>
          <a:prstGeom prst="roundRect">
            <a:avLst>
              <a:gd name="adj" fmla="val 6668"/>
            </a:avLst>
          </a:prstGeom>
          <a:solidFill>
            <a:srgbClr val="4D1529"/>
          </a:solidFill>
          <a:ln/>
        </p:spPr>
      </p:sp>
      <p:sp>
        <p:nvSpPr>
          <p:cNvPr id="10" name="Text 8"/>
          <p:cNvSpPr/>
          <p:nvPr/>
        </p:nvSpPr>
        <p:spPr>
          <a:xfrm>
            <a:off x="1410176" y="4298990"/>
            <a:ext cx="2711887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Category Overview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1410176" y="4759881"/>
            <a:ext cx="12470963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Text or heatmap for sales across different product categories.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49260" y="5491877"/>
            <a:ext cx="457557" cy="457557"/>
          </a:xfrm>
          <a:prstGeom prst="roundRect">
            <a:avLst>
              <a:gd name="adj" fmla="val 6668"/>
            </a:avLst>
          </a:prstGeom>
          <a:solidFill>
            <a:srgbClr val="4D1529"/>
          </a:solidFill>
          <a:ln/>
        </p:spPr>
      </p:sp>
      <p:sp>
        <p:nvSpPr>
          <p:cNvPr id="13" name="Text 11"/>
          <p:cNvSpPr/>
          <p:nvPr/>
        </p:nvSpPr>
        <p:spPr>
          <a:xfrm>
            <a:off x="1410176" y="5561767"/>
            <a:ext cx="2828449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Top 5 Products (Sales)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1410176" y="6022658"/>
            <a:ext cx="12470963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Bar chart highlighting key revenue generators by YTD sales.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49260" y="6754654"/>
            <a:ext cx="457557" cy="457557"/>
          </a:xfrm>
          <a:prstGeom prst="roundRect">
            <a:avLst>
              <a:gd name="adj" fmla="val 6668"/>
            </a:avLst>
          </a:prstGeom>
          <a:solidFill>
            <a:srgbClr val="4D1529"/>
          </a:solidFill>
          <a:ln/>
        </p:spPr>
      </p:sp>
      <p:sp>
        <p:nvSpPr>
          <p:cNvPr id="16" name="Text 14"/>
          <p:cNvSpPr/>
          <p:nvPr/>
        </p:nvSpPr>
        <p:spPr>
          <a:xfrm>
            <a:off x="1410176" y="6824543"/>
            <a:ext cx="3191470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Top 5 Products (Reviews)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1410176" y="7285434"/>
            <a:ext cx="12470963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Bar chart identifying top-rated products by YTD customer reviews.</a:t>
            </a:r>
            <a:endParaRPr lang="en-US" sz="1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F9D37A-F38D-CCEB-550C-E21FF73538CD}"/>
              </a:ext>
            </a:extLst>
          </p:cNvPr>
          <p:cNvSpPr/>
          <p:nvPr/>
        </p:nvSpPr>
        <p:spPr>
          <a:xfrm>
            <a:off x="12790450" y="7738946"/>
            <a:ext cx="1694984" cy="356839"/>
          </a:xfrm>
          <a:prstGeom prst="rect">
            <a:avLst/>
          </a:prstGeom>
          <a:solidFill>
            <a:srgbClr val="A7616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1535668"/>
            <a:ext cx="6826687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Software &amp; Functionality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49260" y="2784396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Software Used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49260" y="3355300"/>
            <a:ext cx="6304836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Excel (Latest Version)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49260" y="3772614"/>
            <a:ext cx="6304836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Power BI (Latest Version)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583924" y="2784396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Key Functionalities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83924" y="3355300"/>
            <a:ext cx="6304836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Connecting to CSV Files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583924" y="3772614"/>
            <a:ext cx="6304836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Data Cleaning Procedures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583924" y="4189928"/>
            <a:ext cx="6304836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Robust Data Modeling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583924" y="4607243"/>
            <a:ext cx="6304836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Efficient Data Processing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7583924" y="5024557"/>
            <a:ext cx="6304836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Power Query Integration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7583924" y="5441871"/>
            <a:ext cx="6304836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Dynamic Date Tables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7583924" y="5859185"/>
            <a:ext cx="6304836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Time Intelligence Functions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7583924" y="6276499"/>
            <a:ext cx="6304836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DAX Formula Development</a:t>
            </a:r>
            <a:endParaRPr lang="en-US" sz="16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64B9CF-A14B-53A8-2E63-10EEE7281C2A}"/>
              </a:ext>
            </a:extLst>
          </p:cNvPr>
          <p:cNvSpPr/>
          <p:nvPr/>
        </p:nvSpPr>
        <p:spPr>
          <a:xfrm>
            <a:off x="12790450" y="7738946"/>
            <a:ext cx="1694984" cy="356839"/>
          </a:xfrm>
          <a:prstGeom prst="rect">
            <a:avLst/>
          </a:prstGeom>
          <a:solidFill>
            <a:srgbClr val="A7616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639008"/>
            <a:ext cx="7281148" cy="535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Advanced Analytics &amp; Visualization</a:t>
            </a:r>
            <a:endParaRPr lang="en-US" sz="3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60" y="1495306"/>
            <a:ext cx="401360" cy="40136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9260" y="2097286"/>
            <a:ext cx="2140982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Date Functions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49260" y="2461141"/>
            <a:ext cx="6465570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Utilizing various date-related calculations for time-series analysis.</a:t>
            </a:r>
            <a:endParaRPr lang="en-US" sz="12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451" y="1495306"/>
            <a:ext cx="401360" cy="4013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15451" y="2097286"/>
            <a:ext cx="2140982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Text Functions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7415451" y="2461141"/>
            <a:ext cx="6465689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Processing and manipulating text data for enhanced insights.</a:t>
            </a:r>
            <a:endParaRPr lang="en-US" sz="12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260" y="3119438"/>
            <a:ext cx="401360" cy="4013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9260" y="3721418"/>
            <a:ext cx="2140982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Filter Functions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749260" y="4085273"/>
            <a:ext cx="6465570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Applying precise filters to focus on specific data segments.</a:t>
            </a:r>
            <a:endParaRPr lang="en-US" sz="12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5451" y="3119438"/>
            <a:ext cx="401360" cy="40136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15451" y="3721418"/>
            <a:ext cx="2140982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Calculate Functions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7415451" y="4085273"/>
            <a:ext cx="6465689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Performing complex calculations for advanced metrics.</a:t>
            </a:r>
            <a:endParaRPr lang="en-US" sz="12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260" y="4743569"/>
            <a:ext cx="401360" cy="40136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49260" y="5345549"/>
            <a:ext cx="2229207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YTD &amp; QTD Functions</a:t>
            </a:r>
            <a:endParaRPr lang="en-US" sz="1650" dirty="0"/>
          </a:p>
        </p:txBody>
      </p:sp>
      <p:sp>
        <p:nvSpPr>
          <p:cNvPr id="17" name="Text 10"/>
          <p:cNvSpPr/>
          <p:nvPr/>
        </p:nvSpPr>
        <p:spPr>
          <a:xfrm>
            <a:off x="749260" y="5709404"/>
            <a:ext cx="6465570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Calculating Year-to-Date and Quarter-to-Date totals.</a:t>
            </a:r>
            <a:endParaRPr lang="en-US" sz="12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5451" y="4743569"/>
            <a:ext cx="401360" cy="40136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415451" y="5345549"/>
            <a:ext cx="2140982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Custom Sorting</a:t>
            </a:r>
            <a:endParaRPr lang="en-US" sz="1650" dirty="0"/>
          </a:p>
        </p:txBody>
      </p:sp>
      <p:sp>
        <p:nvSpPr>
          <p:cNvPr id="20" name="Text 12"/>
          <p:cNvSpPr/>
          <p:nvPr/>
        </p:nvSpPr>
        <p:spPr>
          <a:xfrm>
            <a:off x="7415451" y="5709404"/>
            <a:ext cx="6465689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Implementing unique sorting logic for tailored data views.</a:t>
            </a:r>
            <a:endParaRPr lang="en-US" sz="1250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260" y="6367701"/>
            <a:ext cx="401360" cy="401360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749260" y="6969681"/>
            <a:ext cx="2140982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Formatting Visuals</a:t>
            </a:r>
            <a:endParaRPr lang="en-US" sz="1650" dirty="0"/>
          </a:p>
        </p:txBody>
      </p:sp>
      <p:sp>
        <p:nvSpPr>
          <p:cNvPr id="23" name="Text 14"/>
          <p:cNvSpPr/>
          <p:nvPr/>
        </p:nvSpPr>
        <p:spPr>
          <a:xfrm>
            <a:off x="749260" y="7333536"/>
            <a:ext cx="6465570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Applying aesthetic and functional formatting to charts.</a:t>
            </a:r>
            <a:endParaRPr lang="en-US" sz="1250" dirty="0"/>
          </a:p>
        </p:txBody>
      </p:sp>
      <p:pic>
        <p:nvPicPr>
          <p:cNvPr id="2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5451" y="6367701"/>
            <a:ext cx="401360" cy="401360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7415451" y="6969681"/>
            <a:ext cx="2140982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Creating Charts</a:t>
            </a:r>
            <a:endParaRPr lang="en-US" sz="1650" dirty="0"/>
          </a:p>
        </p:txBody>
      </p:sp>
      <p:sp>
        <p:nvSpPr>
          <p:cNvPr id="26" name="Text 16"/>
          <p:cNvSpPr/>
          <p:nvPr/>
        </p:nvSpPr>
        <p:spPr>
          <a:xfrm>
            <a:off x="7415451" y="7333536"/>
            <a:ext cx="6465689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Generating diverse chart types for compelling data representation.</a:t>
            </a:r>
            <a:endParaRPr lang="en-US" sz="125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0D330E-59BD-2AAF-999F-1931BA99D5B7}"/>
              </a:ext>
            </a:extLst>
          </p:cNvPr>
          <p:cNvSpPr/>
          <p:nvPr/>
        </p:nvSpPr>
        <p:spPr>
          <a:xfrm>
            <a:off x="12790450" y="7738946"/>
            <a:ext cx="1694984" cy="356839"/>
          </a:xfrm>
          <a:prstGeom prst="rect">
            <a:avLst/>
          </a:prstGeom>
          <a:solidFill>
            <a:srgbClr val="A7616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401443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549" y="267533"/>
            <a:ext cx="6225302" cy="347936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49260" y="4970621"/>
            <a:ext cx="5712500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Dashboard Overview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49260" y="6005274"/>
            <a:ext cx="131318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This dashboard provides a comprehensive view of Amazon's YTD sales performance. It integrates all the KPIs and visualizations discussed, enabling quick and informed decision-making.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749260" y="6930985"/>
            <a:ext cx="131318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Further analysis can be conducted by navigating through different sections and applying various filters.</a:t>
            </a:r>
            <a:endParaRPr lang="en-US" sz="16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43F5E9-130A-DD72-05D7-797D721CD6FC}"/>
              </a:ext>
            </a:extLst>
          </p:cNvPr>
          <p:cNvSpPr/>
          <p:nvPr/>
        </p:nvSpPr>
        <p:spPr>
          <a:xfrm>
            <a:off x="12790450" y="7738946"/>
            <a:ext cx="1694984" cy="356839"/>
          </a:xfrm>
          <a:prstGeom prst="rect">
            <a:avLst/>
          </a:prstGeom>
          <a:solidFill>
            <a:srgbClr val="A7616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401</Words>
  <Application>Microsoft Office PowerPoint</Application>
  <PresentationFormat>Custom</PresentationFormat>
  <Paragraphs>73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Montserrat Medium</vt:lpstr>
      <vt:lpstr>Arial</vt:lpstr>
      <vt:lpstr>Brygada 1918 Bold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Kaviya Prabha</cp:lastModifiedBy>
  <cp:revision>2</cp:revision>
  <dcterms:created xsi:type="dcterms:W3CDTF">2025-06-18T15:08:45Z</dcterms:created>
  <dcterms:modified xsi:type="dcterms:W3CDTF">2025-06-18T15:11:51Z</dcterms:modified>
</cp:coreProperties>
</file>